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Roboto Slab"/>
      <p:regular r:id="rId12"/>
      <p:bold r:id="rId13"/>
    </p:embeddedFont>
    <p:embeddedFont>
      <p:font typeface="Robo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Slab-bold.fntdata"/><Relationship Id="rId12" Type="http://schemas.openxmlformats.org/officeDocument/2006/relationships/font" Target="fonts/RobotoSlab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e0d5c6e090_0_7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e0d5c6e090_0_7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e0d5c6e090_0_30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e0d5c6e090_0_30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e1ccb0148a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e1ccb0148a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e1ccb015d8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e1ccb015d8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e1ccb015d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e1ccb015d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7077">
                <a:solidFill>
                  <a:srgbClr val="FFFF00"/>
                </a:solidFill>
              </a:rPr>
              <a:t>CORAL</a:t>
            </a:r>
            <a:r>
              <a:rPr lang="zh-TW" sz="6377">
                <a:solidFill>
                  <a:srgbClr val="FFFF00"/>
                </a:solidFill>
              </a:rPr>
              <a:t> </a:t>
            </a:r>
            <a:r>
              <a:rPr lang="zh-TW">
                <a:solidFill>
                  <a:srgbClr val="FFFF00"/>
                </a:solidFill>
              </a:rPr>
              <a:t> </a:t>
            </a:r>
            <a:r>
              <a:rPr lang="zh-TW"/>
              <a:t>珊瑚</a:t>
            </a:r>
            <a:endParaRPr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900"/>
              <a:t>製作：胡恆心70216</a:t>
            </a:r>
            <a:endParaRPr sz="1900"/>
          </a:p>
        </p:txBody>
      </p:sp>
      <p:pic>
        <p:nvPicPr>
          <p:cNvPr id="65" name="Google Shape;6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025" y="3049450"/>
            <a:ext cx="2727000" cy="162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>
            <p:ph type="title"/>
          </p:nvPr>
        </p:nvSpPr>
        <p:spPr>
          <a:xfrm>
            <a:off x="3154575" y="366925"/>
            <a:ext cx="5675100" cy="95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100">
                <a:solidFill>
                  <a:srgbClr val="FFFF00"/>
                </a:solidFill>
              </a:rPr>
              <a:t>生長環境</a:t>
            </a:r>
            <a:endParaRPr sz="4100">
              <a:solidFill>
                <a:srgbClr val="FFFF00"/>
              </a:solidFill>
            </a:endParaRPr>
          </a:p>
        </p:txBody>
      </p:sp>
      <p:sp>
        <p:nvSpPr>
          <p:cNvPr id="71" name="Google Shape;71;p14"/>
          <p:cNvSpPr txBox="1"/>
          <p:nvPr>
            <p:ph idx="1" type="body"/>
          </p:nvPr>
        </p:nvSpPr>
        <p:spPr>
          <a:xfrm>
            <a:off x="1852950" y="1626575"/>
            <a:ext cx="5438100" cy="292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/>
              <a:t>1.</a:t>
            </a:r>
            <a:r>
              <a:rPr lang="zh-TW" sz="2500"/>
              <a:t>水溫在23~28度之間</a:t>
            </a:r>
            <a:endParaRPr sz="2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2500"/>
              <a:t>2.在光照大於1%~5%表面光照度</a:t>
            </a:r>
            <a:endParaRPr sz="2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2500"/>
              <a:t>3.在堅硬的地質</a:t>
            </a:r>
            <a:endParaRPr sz="25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2500"/>
              <a:t>4.清澈的海水</a:t>
            </a:r>
            <a:endParaRPr sz="2500"/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4350" y="2908475"/>
            <a:ext cx="3885325" cy="204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2134200" y="552700"/>
            <a:ext cx="6621900" cy="7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FFFF00"/>
                </a:solidFill>
              </a:rPr>
              <a:t>食性（吃什麼、如何進食)</a:t>
            </a:r>
            <a:endParaRPr sz="3600">
              <a:solidFill>
                <a:srgbClr val="FFFF00"/>
              </a:solidFill>
            </a:endParaRPr>
          </a:p>
        </p:txBody>
      </p:sp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1404300" y="1708850"/>
            <a:ext cx="6914700" cy="279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zh-TW" sz="2700"/>
              <a:t>珊瑚依靠觸手捕食，大部分的造礁珊瑚細胞內又具有可進行光合作用的共生藻，這些單細胞的共生藻在進行光合作用時，會把許多養分傳給珊瑚。</a:t>
            </a:r>
            <a:endParaRPr sz="2700"/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02925" y="3323287"/>
            <a:ext cx="1979225" cy="158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6950" y="3323275"/>
            <a:ext cx="2190750" cy="154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3358800" y="372225"/>
            <a:ext cx="5397300" cy="81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FFFF00"/>
                </a:solidFill>
              </a:rPr>
              <a:t>外觀特色</a:t>
            </a:r>
            <a:endParaRPr sz="3600">
              <a:solidFill>
                <a:srgbClr val="FFFF00"/>
              </a:solidFill>
            </a:endParaRPr>
          </a:p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1156075" y="1625250"/>
            <a:ext cx="6742200" cy="270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zh-TW" sz="2700"/>
              <a:t>珊瑚有許多顏色，珊瑚的表面擁有繽紛色彩的能夠調節光線的螢光色素，對珊瑚共生海藻的影響以及對珊瑚適應明暗不同的環境有重要作用。</a:t>
            </a:r>
            <a:endParaRPr sz="2700"/>
          </a:p>
        </p:txBody>
      </p:sp>
      <p:pic>
        <p:nvPicPr>
          <p:cNvPr id="87" name="Google Shape;8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23000" y="3186288"/>
            <a:ext cx="1714500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3186300"/>
            <a:ext cx="1651950" cy="180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>
            <a:off x="3238725" y="552350"/>
            <a:ext cx="5517300" cy="7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FFFF00"/>
                </a:solidFill>
              </a:rPr>
              <a:t>面臨的危機</a:t>
            </a:r>
            <a:endParaRPr sz="3600">
              <a:solidFill>
                <a:srgbClr val="FFFF00"/>
              </a:solidFill>
            </a:endParaRPr>
          </a:p>
        </p:txBody>
      </p:sp>
      <p:sp>
        <p:nvSpPr>
          <p:cNvPr id="94" name="Google Shape;94;p17"/>
          <p:cNvSpPr txBox="1"/>
          <p:nvPr>
            <p:ph idx="1" type="body"/>
          </p:nvPr>
        </p:nvSpPr>
        <p:spPr>
          <a:xfrm>
            <a:off x="722150" y="1552950"/>
            <a:ext cx="7573500" cy="289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600"/>
              <a:t>近年氣候劇烈變化，全球暖化使海水溫度上升，變得珊瑚不適合生存。</a:t>
            </a:r>
            <a:endParaRPr sz="26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2600"/>
              <a:t>珊瑚如今面臨白化，即使有可能復原，也需要很長的一段時間。</a:t>
            </a:r>
            <a:endParaRPr sz="2600"/>
          </a:p>
        </p:txBody>
      </p:sp>
      <p:pic>
        <p:nvPicPr>
          <p:cNvPr id="95" name="Google Shape;9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3650" y="3258900"/>
            <a:ext cx="2734801" cy="176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91450" y="3258900"/>
            <a:ext cx="2467932" cy="176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title"/>
          </p:nvPr>
        </p:nvSpPr>
        <p:spPr>
          <a:xfrm>
            <a:off x="2018575" y="458025"/>
            <a:ext cx="67374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FFFF00"/>
                </a:solidFill>
              </a:rPr>
              <a:t>戀戀家鄉的心得or感想</a:t>
            </a:r>
            <a:endParaRPr sz="3600">
              <a:solidFill>
                <a:srgbClr val="FFFF00"/>
              </a:solidFill>
            </a:endParaRPr>
          </a:p>
        </p:txBody>
      </p:sp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zh-TW" sz="2300"/>
              <a:t>這學期的戀戀家鄉，我覺得老師特辛苦！因為疫情所以必須要在家裡上課，需要克服許多的網路問題，然後我們又常常突然跳出去，不然就是鏡頭都不打開，老師就要一直煩惱。雖然在家上，互動就變少了，但還是學習到了很多以前不認識的單字，感恩老師的指導，謝謝您~~</a:t>
            </a:r>
            <a:endParaRPr sz="2300"/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0975" y="3317450"/>
            <a:ext cx="3471075" cy="162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